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notesMasterIdLst>
    <p:notesMasterId r:id="rId27"/>
  </p:notesMasterIdLst>
  <p:sldIdLst>
    <p:sldId id="256" r:id="rId2"/>
    <p:sldId id="258" r:id="rId3"/>
    <p:sldId id="261" r:id="rId4"/>
    <p:sldId id="265" r:id="rId5"/>
    <p:sldId id="262" r:id="rId6"/>
    <p:sldId id="263" r:id="rId7"/>
    <p:sldId id="264" r:id="rId8"/>
    <p:sldId id="266" r:id="rId9"/>
    <p:sldId id="276" r:id="rId10"/>
    <p:sldId id="270" r:id="rId11"/>
    <p:sldId id="271" r:id="rId12"/>
    <p:sldId id="274" r:id="rId13"/>
    <p:sldId id="268" r:id="rId14"/>
    <p:sldId id="267" r:id="rId15"/>
    <p:sldId id="272" r:id="rId16"/>
    <p:sldId id="275" r:id="rId17"/>
    <p:sldId id="281" r:id="rId18"/>
    <p:sldId id="282" r:id="rId19"/>
    <p:sldId id="277" r:id="rId20"/>
    <p:sldId id="278" r:id="rId21"/>
    <p:sldId id="279" r:id="rId22"/>
    <p:sldId id="259" r:id="rId23"/>
    <p:sldId id="257" r:id="rId24"/>
    <p:sldId id="260" r:id="rId25"/>
    <p:sldId id="280" r:id="rId2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6"/>
    <p:restoredTop sz="94681"/>
  </p:normalViewPr>
  <p:slideViewPr>
    <p:cSldViewPr snapToGrid="0">
      <p:cViewPr>
        <p:scale>
          <a:sx n="1" d="2"/>
          <a:sy n="1" d="2"/>
        </p:scale>
        <p:origin x="1504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29" Type="http://schemas.openxmlformats.org/officeDocument/2006/relationships/viewProps" Target="viewProps.xml"/><Relationship Id="rId30" Type="http://schemas.openxmlformats.org/officeDocument/2006/relationships/theme" Target="theme/theme1.xml"/><Relationship Id="rId3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50EDE6-F131-4BD2-A0FB-C9C34AAF61CB}" type="datetimeFigureOut">
              <a:rPr lang="en-US"/>
              <a:t>1/11/17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EB26CD-2FB1-4DCF-9433-163031A0396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8560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672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6914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45952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1137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714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5093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0870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86811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79024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8336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80645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3829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4237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134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5402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5823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6110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3623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8278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182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0823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9035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5EB26CD-2FB1-4DCF-9433-163031A0396F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2987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gradFill flip="none" rotWithShape="1">
          <a:gsLst>
            <a:gs pos="0">
              <a:srgbClr val="B1DDFF"/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bg2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5500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282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1595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247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4108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bg2">
                <a:tint val="80000"/>
                <a:shade val="100000"/>
                <a:satMod val="300000"/>
              </a:schemeClr>
            </a:gs>
            <a:gs pos="100000">
              <a:srgbClr val="B1DDFF">
                <a:lumMod val="64000"/>
                <a:lumOff val="36000"/>
              </a:srgb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12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368300" ty="203200" sx="64000" sy="64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prstClr val="white"/>
                </a:solidFill>
              </a:rPr>
              <a:t>C</a:t>
            </a:r>
          </a:p>
        </p:txBody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tx2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bg2"/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1">
                  <a:lumMod val="20000"/>
                  <a:lumOff val="8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bg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600">
                <a:solidFill>
                  <a:schemeClr val="bg2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7024" cy="228600"/>
          </a:xfrm>
        </p:spPr>
        <p:txBody>
          <a:bodyPr/>
          <a:lstStyle>
            <a:lvl1pPr algn="l">
              <a:defRPr>
                <a:solidFill>
                  <a:schemeClr val="bg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2080"/>
            <a:ext cx="2112264" cy="228600"/>
          </a:xfrm>
        </p:spPr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399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7308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643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224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79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3367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rgbClr val="969696"/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 lang="en-US" sz="1000" kern="12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12700" dist="381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143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9464" y="6214535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214535"/>
            <a:ext cx="521208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14667" y="6214535"/>
            <a:ext cx="146304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32645753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2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://.ipage.com/volvo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x-none"/>
              <a:t>Final presentation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x-none">
                <a:solidFill>
                  <a:srgbClr val="BCD0E0"/>
                </a:solidFill>
              </a:rPr>
              <a:t>Group 1: Volvo Co-Pilot eco-driving</a:t>
            </a:r>
            <a:r>
              <a:rPr lang="x-none">
                <a:solidFill>
                  <a:srgbClr val="000000"/>
                </a:solidFill>
              </a:rPr>
              <a:t> </a:t>
            </a:r>
            <a:endParaRPr lang="x-none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device-2017-01-10-163515.png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505148" y="694190"/>
            <a:ext cx="3878065" cy="5157335"/>
          </a:xfrm>
        </p:spPr>
      </p:pic>
      <p:pic>
        <p:nvPicPr>
          <p:cNvPr id="6" name="Content Placeholder 5" descr="device-2017-01-10-163553.png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799526" y="691136"/>
            <a:ext cx="3879587" cy="5160389"/>
          </a:xfrm>
        </p:spPr>
      </p:pic>
    </p:spTree>
    <p:extLst>
      <p:ext uri="{BB962C8B-B14F-4D97-AF65-F5344CB8AC3E}">
        <p14:creationId xmlns:p14="http://schemas.microsoft.com/office/powerpoint/2010/main" val="3920851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device-2017-01-10-163649.png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465623" y="684879"/>
            <a:ext cx="3885840" cy="5166646"/>
          </a:xfrm>
        </p:spPr>
      </p:pic>
      <p:pic>
        <p:nvPicPr>
          <p:cNvPr id="7" name="Content Placeholder 6" descr="device-2017-01-10-163814.png"/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764864" y="678761"/>
            <a:ext cx="3890436" cy="5172764"/>
          </a:xfrm>
        </p:spPr>
      </p:pic>
    </p:spTree>
    <p:extLst>
      <p:ext uri="{BB962C8B-B14F-4D97-AF65-F5344CB8AC3E}">
        <p14:creationId xmlns:p14="http://schemas.microsoft.com/office/powerpoint/2010/main" val="3104966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4458" y="628650"/>
            <a:ext cx="4770646" cy="1371600"/>
          </a:xfrm>
        </p:spPr>
        <p:txBody>
          <a:bodyPr>
            <a:normAutofit fontScale="90000"/>
          </a:bodyPr>
          <a:lstStyle/>
          <a:p>
            <a:r>
              <a:rPr lang="x-none"/>
              <a:t>Android application</a:t>
            </a:r>
          </a:p>
        </p:txBody>
      </p:sp>
      <p:pic>
        <p:nvPicPr>
          <p:cNvPr id="5" name="Content Placeholder 4" descr="device-2017-01-10-163909.png"/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6787176" y="625302"/>
            <a:ext cx="3926585" cy="5222875"/>
          </a:xfrm>
        </p:spPr>
      </p:pic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54458" y="2103120"/>
            <a:ext cx="4754880" cy="374904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x-none"/>
              <a:t>Upload score to the web application</a:t>
            </a:r>
          </a:p>
        </p:txBody>
      </p:sp>
    </p:spTree>
    <p:extLst>
      <p:ext uri="{BB962C8B-B14F-4D97-AF65-F5344CB8AC3E}">
        <p14:creationId xmlns:p14="http://schemas.microsoft.com/office/powerpoint/2010/main" val="3380423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Web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x-none" dirty="0">
                <a:hlinkClick r:id="rId3"/>
              </a:rPr>
              <a:t>http://autoelektronikame.ipage.com/volvo/</a:t>
            </a:r>
          </a:p>
        </p:txBody>
      </p:sp>
    </p:spTree>
    <p:extLst>
      <p:ext uri="{BB962C8B-B14F-4D97-AF65-F5344CB8AC3E}">
        <p14:creationId xmlns:p14="http://schemas.microsoft.com/office/powerpoint/2010/main" val="291999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Demo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youtu.be</a:t>
            </a:r>
            <a:r>
              <a:rPr lang="en-US"/>
              <a:t>/vbOyVtrjIP0</a:t>
            </a:r>
          </a:p>
        </p:txBody>
      </p:sp>
    </p:spTree>
    <p:extLst>
      <p:ext uri="{BB962C8B-B14F-4D97-AF65-F5344CB8AC3E}">
        <p14:creationId xmlns:p14="http://schemas.microsoft.com/office/powerpoint/2010/main" val="382860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x-none">
                <a:solidFill>
                  <a:srgbClr val="FFFFFF"/>
                </a:solidFill>
              </a:rPr>
              <a:t>The project work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136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>
                <a:solidFill>
                  <a:schemeClr val="tx1"/>
                </a:solidFill>
              </a:rPr>
              <a:t>Worked hours</a:t>
            </a:r>
          </a:p>
        </p:txBody>
      </p:sp>
      <p:pic>
        <p:nvPicPr>
          <p:cNvPr id="4" name="Content Placeholder 3" descr="Screen Shot 2017-01-11 at 06.49.56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162175" y="1895475"/>
            <a:ext cx="7314901" cy="4419009"/>
          </a:xfrm>
        </p:spPr>
      </p:pic>
    </p:spTree>
    <p:extLst>
      <p:ext uri="{BB962C8B-B14F-4D97-AF65-F5344CB8AC3E}">
        <p14:creationId xmlns:p14="http://schemas.microsoft.com/office/powerpoint/2010/main" val="2084318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Screen Shot 2017-01-11 at 06.49.32.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00200" y="561975"/>
            <a:ext cx="9095179" cy="5787409"/>
          </a:xfrm>
        </p:spPr>
      </p:pic>
    </p:spTree>
    <p:extLst>
      <p:ext uri="{BB962C8B-B14F-4D97-AF65-F5344CB8AC3E}">
        <p14:creationId xmlns:p14="http://schemas.microsoft.com/office/powerpoint/2010/main" val="356536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>
                <a:solidFill>
                  <a:schemeClr val="tx1"/>
                </a:solidFill>
              </a:rPr>
              <a:t>Activities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x-none" sz="2800"/>
              <a:t>Android app</a:t>
            </a:r>
          </a:p>
          <a:p>
            <a:r>
              <a:rPr lang="x-none" sz="2800"/>
              <a:t>Web portal </a:t>
            </a:r>
          </a:p>
          <a:p>
            <a:r>
              <a:rPr lang="x-none" sz="2800"/>
              <a:t>Documentation and presentations </a:t>
            </a:r>
          </a:p>
        </p:txBody>
      </p:sp>
    </p:spTree>
    <p:extLst>
      <p:ext uri="{BB962C8B-B14F-4D97-AF65-F5344CB8AC3E}">
        <p14:creationId xmlns:p14="http://schemas.microsoft.com/office/powerpoint/2010/main" val="1864600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x-none"/>
              <a:t>How did you manage changes along the way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endParaRPr lang="x-none"/>
          </a:p>
          <a:p>
            <a:r>
              <a:rPr lang="x-none" sz="4000"/>
              <a:t>Requirements </a:t>
            </a:r>
          </a:p>
          <a:p>
            <a:r>
              <a:rPr lang="x-none" sz="4000"/>
              <a:t>Communication</a:t>
            </a:r>
          </a:p>
        </p:txBody>
      </p:sp>
    </p:spTree>
    <p:extLst>
      <p:ext uri="{BB962C8B-B14F-4D97-AF65-F5344CB8AC3E}">
        <p14:creationId xmlns:p14="http://schemas.microsoft.com/office/powerpoint/2010/main" val="621815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x-none">
                <a:solidFill>
                  <a:srgbClr val="FFFFFF"/>
                </a:solidFill>
              </a:rPr>
              <a:t>Introduction to Client &amp; Project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x-none">
                <a:solidFill>
                  <a:srgbClr val="BCD0E0"/>
                </a:solidFill>
              </a:rPr>
              <a:t>Volvo Construction Equipment &amp; Volvo Co-Pilot</a:t>
            </a:r>
          </a:p>
        </p:txBody>
      </p:sp>
    </p:spTree>
    <p:extLst>
      <p:ext uri="{BB962C8B-B14F-4D97-AF65-F5344CB8AC3E}">
        <p14:creationId xmlns:p14="http://schemas.microsoft.com/office/powerpoint/2010/main" val="333370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x-none"/>
              <a:t>How did you divide and synchronize work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r>
              <a:rPr lang="x-none" sz="2800"/>
              <a:t>Based on skills </a:t>
            </a:r>
          </a:p>
          <a:p>
            <a:endParaRPr lang="x-none"/>
          </a:p>
          <a:p>
            <a:r>
              <a:rPr lang="x-none" sz="2800"/>
              <a:t>Slack </a:t>
            </a:r>
          </a:p>
          <a:p>
            <a:r>
              <a:rPr lang="x-none" sz="2800"/>
              <a:t>Trello</a:t>
            </a:r>
          </a:p>
          <a:p>
            <a:r>
              <a:rPr lang="x-none" sz="2800"/>
              <a:t>Google docs </a:t>
            </a:r>
          </a:p>
          <a:p>
            <a:r>
              <a:rPr lang="x-none" sz="2800" err="1"/>
              <a:t>Git</a:t>
            </a:r>
          </a:p>
        </p:txBody>
      </p:sp>
    </p:spTree>
    <p:extLst>
      <p:ext uri="{BB962C8B-B14F-4D97-AF65-F5344CB8AC3E}">
        <p14:creationId xmlns:p14="http://schemas.microsoft.com/office/powerpoint/2010/main" val="158707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x-none"/>
              <a:t>Did the routine change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x-none" sz="3200"/>
              <a:t>Monday, 9 – 12 &amp; 13:30 - X</a:t>
            </a:r>
            <a:endParaRPr lang="x-none" sz="3200">
              <a:solidFill>
                <a:srgbClr val="FFFFFF"/>
              </a:solidFill>
              <a:latin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1818535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x-none"/>
              <a:t>Experiences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817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Positive Experiences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x-none">
                <a:solidFill>
                  <a:srgbClr val="FFFFFF"/>
                </a:solidFill>
                <a:latin typeface="Arial"/>
              </a:rPr>
              <a:t>Backgrounds</a:t>
            </a:r>
          </a:p>
          <a:p>
            <a:r>
              <a:rPr lang="x-none">
                <a:solidFill>
                  <a:srgbClr val="FFFFFF"/>
                </a:solidFill>
                <a:latin typeface="Arial"/>
              </a:rPr>
              <a:t>Weekly meetings</a:t>
            </a:r>
            <a:endParaRPr lang="x-none">
              <a:latin typeface="Arial"/>
            </a:endParaRPr>
          </a:p>
          <a:p>
            <a:r>
              <a:rPr lang="x-none">
                <a:solidFill>
                  <a:srgbClr val="FFFFFF"/>
                </a:solidFill>
                <a:latin typeface="Arial"/>
              </a:rPr>
              <a:t>Smaller groups</a:t>
            </a:r>
          </a:p>
          <a:p>
            <a:r>
              <a:rPr lang="x-none">
                <a:latin typeface="Arial"/>
              </a:rPr>
              <a:t>Tools</a:t>
            </a:r>
          </a:p>
          <a:p>
            <a:r>
              <a:rPr lang="x-none">
                <a:solidFill>
                  <a:srgbClr val="FFFFFF"/>
                </a:solidFill>
                <a:latin typeface="Arial"/>
              </a:rPr>
              <a:t>Building the product </a:t>
            </a:r>
            <a:r>
              <a:rPr lang="x-none">
                <a:latin typeface="Arial"/>
              </a:rPr>
              <a:t>incrementally</a:t>
            </a:r>
            <a:endParaRPr lang="x-none">
              <a:solidFill>
                <a:srgbClr val="FFFFFF"/>
              </a:solidFill>
              <a:latin typeface="Arial"/>
            </a:endParaRPr>
          </a:p>
          <a:p>
            <a:endParaRPr lang="x-none">
              <a:solidFill>
                <a:srgbClr val="FFFFFF"/>
              </a:solidFill>
              <a:latin typeface="Arial"/>
            </a:endParaRPr>
          </a:p>
          <a:p>
            <a:endParaRPr lang="x-none">
              <a:solidFill>
                <a:srgbClr val="FFFFFF"/>
              </a:solidFill>
              <a:latin typeface="Arial"/>
            </a:endParaRPr>
          </a:p>
          <a:p>
            <a:endParaRPr lang="x-none">
              <a:solidFill>
                <a:srgbClr val="000000"/>
              </a:solidFill>
              <a:latin typeface="Century Gothic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0612" y="1171575"/>
            <a:ext cx="3257550" cy="16287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0612" y="2943225"/>
            <a:ext cx="4000500" cy="1123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20612" y="4143375"/>
            <a:ext cx="4219575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900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>
                <a:solidFill>
                  <a:schemeClr val="tx1"/>
                </a:solidFill>
              </a:rPr>
              <a:t>Improvement Possibilities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3351" y="2057400"/>
            <a:ext cx="10058400" cy="393192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x-none">
                <a:solidFill>
                  <a:srgbClr val="FFFFFF"/>
                </a:solidFill>
                <a:latin typeface="Century Gothic"/>
              </a:rPr>
              <a:t>Team Web, GUI, Backend</a:t>
            </a:r>
          </a:p>
          <a:p>
            <a:r>
              <a:rPr lang="x-none"/>
              <a:t>Add extra features</a:t>
            </a:r>
          </a:p>
          <a:p>
            <a:r>
              <a:rPr lang="x-none">
                <a:solidFill>
                  <a:srgbClr val="FFFFFF"/>
                </a:solidFill>
                <a:latin typeface="Century Gothic"/>
              </a:rPr>
              <a:t>Workshop</a:t>
            </a:r>
          </a:p>
          <a:p>
            <a:r>
              <a:rPr lang="x-none">
                <a:solidFill>
                  <a:srgbClr val="FFFFFF"/>
                </a:solidFill>
                <a:latin typeface="Century Gothic"/>
              </a:rPr>
              <a:t>Development Environment Issues</a:t>
            </a:r>
          </a:p>
        </p:txBody>
      </p:sp>
      <p:pic>
        <p:nvPicPr>
          <p:cNvPr id="4" name="Picture 3" descr="Bildresultat för workshop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4863" y="3248025"/>
            <a:ext cx="2743200" cy="2294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7589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x-none"/>
              <a:t>Questions?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412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Client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562350" y="2819400"/>
            <a:ext cx="5278406" cy="1833597"/>
          </a:xfrm>
        </p:spPr>
      </p:pic>
      <p:sp>
        <p:nvSpPr>
          <p:cNvPr id="7" name="TextBox 6"/>
          <p:cNvSpPr txBox="1"/>
          <p:nvPr/>
        </p:nvSpPr>
        <p:spPr>
          <a:xfrm>
            <a:off x="3190875" y="4876800"/>
            <a:ext cx="5898212" cy="1015663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x-none" sz="2000">
                <a:latin typeface="Calibri"/>
              </a:rPr>
              <a:t>Volvo Construction equipment won the prestigious innovation award in June 2016 for most innovative HMI (human–machine interface) feature for Co Pilot</a:t>
            </a:r>
            <a:endParaRPr lang="x-none" sz="2000">
              <a:latin typeface="Century Gothic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30215" y="1914525"/>
            <a:ext cx="10315521" cy="707886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x-none" sz="2000">
                <a:latin typeface="Calibri"/>
              </a:rPr>
              <a:t>Volvo Construction Equipment - Volvo CE - is a major international company that develops, manufactures and markets equipment for construction and related industries.</a:t>
            </a:r>
            <a:endParaRPr lang="x-none" sz="2000"/>
          </a:p>
        </p:txBody>
      </p:sp>
    </p:spTree>
    <p:extLst>
      <p:ext uri="{BB962C8B-B14F-4D97-AF65-F5344CB8AC3E}">
        <p14:creationId xmlns:p14="http://schemas.microsoft.com/office/powerpoint/2010/main" val="785104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x-none">
                <a:solidFill>
                  <a:srgbClr val="FFFFFF"/>
                </a:solidFill>
                <a:latin typeface="Arial"/>
              </a:rPr>
              <a:t>The project results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16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/>
              <a:t>Requirements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6800" y="1838325"/>
            <a:ext cx="10058400" cy="431346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x-none"/>
              <a:t>Objectives:</a:t>
            </a:r>
          </a:p>
          <a:p>
            <a:pPr marL="0" indent="0">
              <a:buNone/>
            </a:pPr>
            <a:r>
              <a:rPr lang="x-none"/>
              <a:t>-</a:t>
            </a:r>
            <a:r>
              <a:rPr lang="x-none">
                <a:latin typeface="Times New Roman"/>
              </a:rPr>
              <a:t>          </a:t>
            </a:r>
            <a:r>
              <a:rPr lang="x-none"/>
              <a:t>Implement an Android application for Volvo’s Co Pilot hardware</a:t>
            </a:r>
          </a:p>
          <a:p>
            <a:pPr marL="0" indent="0">
              <a:buNone/>
            </a:pPr>
            <a:r>
              <a:rPr lang="x-none"/>
              <a:t>-</a:t>
            </a:r>
            <a:r>
              <a:rPr lang="x-none">
                <a:latin typeface="Times New Roman"/>
              </a:rPr>
              <a:t>          </a:t>
            </a:r>
            <a:r>
              <a:rPr lang="x-none"/>
              <a:t>Receive parameters such as speed, fuel consumption, distance, etc.</a:t>
            </a:r>
          </a:p>
          <a:p>
            <a:pPr marL="0" indent="0">
              <a:buNone/>
            </a:pPr>
            <a:r>
              <a:rPr lang="x-none"/>
              <a:t>-</a:t>
            </a:r>
            <a:r>
              <a:rPr lang="x-none">
                <a:latin typeface="Times New Roman"/>
              </a:rPr>
              <a:t>          </a:t>
            </a:r>
            <a:r>
              <a:rPr lang="x-none"/>
              <a:t>Create a score from the input parameters</a:t>
            </a:r>
          </a:p>
          <a:p>
            <a:pPr marL="0" indent="0">
              <a:buNone/>
            </a:pPr>
            <a:r>
              <a:rPr lang="x-none"/>
              <a:t>-</a:t>
            </a:r>
            <a:r>
              <a:rPr lang="x-none">
                <a:latin typeface="Times New Roman"/>
              </a:rPr>
              <a:t>          </a:t>
            </a:r>
            <a:r>
              <a:rPr lang="x-none"/>
              <a:t>Present the data to the driver in an intuitive manner</a:t>
            </a:r>
          </a:p>
          <a:p>
            <a:pPr marL="0" indent="0">
              <a:buNone/>
            </a:pPr>
            <a:r>
              <a:rPr lang="x-none"/>
              <a:t>-</a:t>
            </a:r>
            <a:r>
              <a:rPr lang="x-none">
                <a:latin typeface="Times New Roman"/>
              </a:rPr>
              <a:t>          </a:t>
            </a:r>
            <a:r>
              <a:rPr lang="x-none"/>
              <a:t>Upload score to the web portal</a:t>
            </a:r>
          </a:p>
          <a:p>
            <a:pPr marL="0" indent="0">
              <a:buNone/>
            </a:pPr>
            <a:endParaRPr lang="x-none"/>
          </a:p>
          <a:p>
            <a:pPr marL="0" indent="0">
              <a:buNone/>
            </a:pPr>
            <a:r>
              <a:rPr lang="x-none" sz="2000">
                <a:solidFill>
                  <a:srgbClr val="FFFFFF"/>
                </a:solidFill>
                <a:latin typeface="Century Gothic"/>
              </a:rPr>
              <a:t>How much of the requirements are fulfilled?</a:t>
            </a:r>
            <a:endParaRPr lang="x-none" sz="2000">
              <a:latin typeface="Century Gothic"/>
            </a:endParaRPr>
          </a:p>
          <a:p>
            <a:pPr marL="0" indent="0">
              <a:buNone/>
            </a:pPr>
            <a:r>
              <a:rPr lang="x-none" sz="2000">
                <a:latin typeface="Century Gothic"/>
              </a:rPr>
              <a:t>-</a:t>
            </a:r>
            <a:r>
              <a:rPr lang="x-none" sz="2000">
                <a:latin typeface="Times New Roman"/>
              </a:rPr>
              <a:t>         </a:t>
            </a:r>
            <a:r>
              <a:rPr lang="x-none" b="1">
                <a:solidFill>
                  <a:srgbClr val="FFFFFF"/>
                </a:solidFill>
                <a:latin typeface="Century Gothic"/>
              </a:rPr>
              <a:t>We implemented complete desired and specified functionality.</a:t>
            </a:r>
          </a:p>
          <a:p>
            <a:pPr marL="0" indent="0">
              <a:buNone/>
            </a:pPr>
            <a:endParaRPr lang="x-none" b="1">
              <a:latin typeface="Century Gothic"/>
            </a:endParaRPr>
          </a:p>
          <a:p>
            <a:pPr marL="0" indent="0">
              <a:buNone/>
            </a:pPr>
            <a:r>
              <a:rPr lang="x-none"/>
              <a:t>Prioritizing features based on importance extracted from the requirements specification.</a:t>
            </a:r>
          </a:p>
          <a:p>
            <a:pPr marL="0" indent="0">
              <a:buNone/>
            </a:pPr>
            <a:endParaRPr lang="x-none" sz="2400"/>
          </a:p>
          <a:p>
            <a:pPr marL="0" indent="0">
              <a:buNone/>
            </a:pPr>
            <a:endParaRPr lang="x-none"/>
          </a:p>
          <a:p>
            <a:endParaRPr lang="x-none"/>
          </a:p>
        </p:txBody>
      </p:sp>
    </p:spTree>
    <p:extLst>
      <p:ext uri="{BB962C8B-B14F-4D97-AF65-F5344CB8AC3E}">
        <p14:creationId xmlns:p14="http://schemas.microsoft.com/office/powerpoint/2010/main" val="3778643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x-none" sz="4000">
                <a:solidFill>
                  <a:srgbClr val="FFFFFF"/>
                </a:solidFill>
                <a:latin typeface="Arial"/>
              </a:rPr>
              <a:t>High-level design decisions, program structure and used technology</a:t>
            </a:r>
            <a:endParaRPr lang="x-none" sz="4000">
              <a:latin typeface="Arial"/>
            </a:endParaRPr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57325" y="2085975"/>
            <a:ext cx="3608803" cy="4202113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1175" y="2085975"/>
            <a:ext cx="3623533" cy="4213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35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x-none"/>
              <a:t>Ensuring important qualities (e.g. security, real-time behavior)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x-none" sz="2000">
                <a:solidFill>
                  <a:srgbClr val="FFFFFF"/>
                </a:solidFill>
                <a:latin typeface="Century Gothic"/>
              </a:rPr>
              <a:t>Performed testing on different test levels to establish confidence in developed system and build high quality software that is as much as possible resistant to security breaches. </a:t>
            </a:r>
          </a:p>
          <a:p>
            <a:pPr marL="0" indent="0">
              <a:buNone/>
            </a:pPr>
            <a:r>
              <a:rPr lang="x-none" sz="2000">
                <a:solidFill>
                  <a:srgbClr val="FFFFFF"/>
                </a:solidFill>
                <a:latin typeface="Century Gothic"/>
              </a:rPr>
              <a:t>Performed live testing on simulators in order to test real-time behavior and establish confidence at this part.</a:t>
            </a:r>
          </a:p>
          <a:p>
            <a:pPr marL="0" indent="0">
              <a:buNone/>
            </a:pPr>
            <a:endParaRPr lang="x-none" sz="2000">
              <a:solidFill>
                <a:srgbClr val="FFFFFF"/>
              </a:solidFill>
              <a:latin typeface="Century Gothic"/>
            </a:endParaRPr>
          </a:p>
          <a:p>
            <a:pPr marL="0" indent="0">
              <a:buNone/>
            </a:pPr>
            <a:r>
              <a:rPr lang="x-none" sz="2000" b="1">
                <a:solidFill>
                  <a:srgbClr val="FFFFFF"/>
                </a:solidFill>
                <a:latin typeface="Century Gothic"/>
              </a:rPr>
              <a:t>Acceptance testing</a:t>
            </a:r>
          </a:p>
          <a:p>
            <a:pPr marL="0" indent="0">
              <a:buNone/>
            </a:pPr>
            <a:endParaRPr lang="x-none" sz="2000" b="1">
              <a:solidFill>
                <a:srgbClr val="FFFFFF"/>
              </a:solidFill>
              <a:latin typeface="Century Gothic"/>
            </a:endParaRPr>
          </a:p>
          <a:p>
            <a:pPr marL="0" indent="0">
              <a:buNone/>
            </a:pPr>
            <a:r>
              <a:rPr lang="x-none" sz="2000">
                <a:solidFill>
                  <a:srgbClr val="FFFFFF"/>
                </a:solidFill>
                <a:latin typeface="Century Gothic"/>
              </a:rPr>
              <a:t>Acceptance testing was carried out on in the Volvo simulation labs at </a:t>
            </a:r>
            <a:r>
              <a:rPr lang="x-none" sz="2000" err="1">
                <a:solidFill>
                  <a:srgbClr val="FFFFFF"/>
                </a:solidFill>
                <a:latin typeface="Century Gothic"/>
              </a:rPr>
              <a:t>Mälardalen</a:t>
            </a:r>
            <a:r>
              <a:rPr lang="x-none" sz="2000">
                <a:solidFill>
                  <a:srgbClr val="FFFFFF"/>
                </a:solidFill>
                <a:latin typeface="Century Gothic"/>
              </a:rPr>
              <a:t> University</a:t>
            </a:r>
          </a:p>
        </p:txBody>
      </p:sp>
    </p:spTree>
    <p:extLst>
      <p:ext uri="{BB962C8B-B14F-4D97-AF65-F5344CB8AC3E}">
        <p14:creationId xmlns:p14="http://schemas.microsoft.com/office/powerpoint/2010/main" val="3715949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x-none"/>
              <a:t>Result demonstration</a:t>
            </a:r>
          </a:p>
        </p:txBody>
      </p:sp>
    </p:spTree>
    <p:extLst>
      <p:ext uri="{BB962C8B-B14F-4D97-AF65-F5344CB8AC3E}">
        <p14:creationId xmlns:p14="http://schemas.microsoft.com/office/powerpoint/2010/main" val="125950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642938"/>
            <a:ext cx="4770646" cy="1371600"/>
          </a:xfrm>
        </p:spPr>
        <p:txBody>
          <a:bodyPr>
            <a:normAutofit fontScale="90000"/>
          </a:bodyPr>
          <a:lstStyle/>
          <a:p>
            <a:r>
              <a:rPr lang="x-none"/>
              <a:t>Android application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x-none"/>
              <a:t>Choose vehicle</a:t>
            </a:r>
          </a:p>
          <a:p>
            <a:r>
              <a:rPr lang="x-none"/>
              <a:t>Enter alias</a:t>
            </a:r>
          </a:p>
          <a:p>
            <a:r>
              <a:rPr lang="x-none"/>
              <a:t>Select amount of time</a:t>
            </a:r>
          </a:p>
          <a:p>
            <a:r>
              <a:rPr lang="x-none"/>
              <a:t>Play the game</a:t>
            </a:r>
          </a:p>
          <a:p>
            <a:r>
              <a:rPr lang="x-none"/>
              <a:t>Compete</a:t>
            </a:r>
          </a:p>
        </p:txBody>
      </p:sp>
      <p:pic>
        <p:nvPicPr>
          <p:cNvPr id="5" name="Content Placeholder 4" descr="device-2017-01-10-163403.png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787610" y="636588"/>
            <a:ext cx="3920617" cy="5214937"/>
          </a:xfrm>
        </p:spPr>
      </p:pic>
    </p:spTree>
    <p:extLst>
      <p:ext uri="{BB962C8B-B14F-4D97-AF65-F5344CB8AC3E}">
        <p14:creationId xmlns:p14="http://schemas.microsoft.com/office/powerpoint/2010/main" val="4064104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373545"/>
      </a:dk2>
      <a:lt2>
        <a:srgbClr val="BCD0E0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6793CD"/>
      </a:accent6>
      <a:hlink>
        <a:srgbClr val="6B9F25"/>
      </a:hlink>
      <a:folHlink>
        <a:srgbClr val="9F6715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913DB040-6816-4415-960D-8178C78575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231</Words>
  <Application>Microsoft Macintosh PowerPoint</Application>
  <PresentationFormat>Widescreen</PresentationFormat>
  <Paragraphs>101</Paragraphs>
  <Slides>25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0" baseType="lpstr">
      <vt:lpstr>Calibri</vt:lpstr>
      <vt:lpstr>Century Gothic</vt:lpstr>
      <vt:lpstr>Times New Roman</vt:lpstr>
      <vt:lpstr>Arial</vt:lpstr>
      <vt:lpstr>Savon</vt:lpstr>
      <vt:lpstr>Final presentation</vt:lpstr>
      <vt:lpstr>Introduction to Client &amp; Project</vt:lpstr>
      <vt:lpstr>Client</vt:lpstr>
      <vt:lpstr>The project results</vt:lpstr>
      <vt:lpstr>Requirements</vt:lpstr>
      <vt:lpstr>High-level design decisions, program structure and used technology</vt:lpstr>
      <vt:lpstr>Ensuring important qualities (e.g. security, real-time behavior)</vt:lpstr>
      <vt:lpstr>Result demonstration</vt:lpstr>
      <vt:lpstr>Android application</vt:lpstr>
      <vt:lpstr>PowerPoint Presentation</vt:lpstr>
      <vt:lpstr>PowerPoint Presentation</vt:lpstr>
      <vt:lpstr>Android application</vt:lpstr>
      <vt:lpstr>Web application</vt:lpstr>
      <vt:lpstr>Demo</vt:lpstr>
      <vt:lpstr>The project work</vt:lpstr>
      <vt:lpstr>Worked hours</vt:lpstr>
      <vt:lpstr>PowerPoint Presentation</vt:lpstr>
      <vt:lpstr>Activities</vt:lpstr>
      <vt:lpstr>How did you manage changes along the way</vt:lpstr>
      <vt:lpstr>How did you divide and synchronize work</vt:lpstr>
      <vt:lpstr>Did the routine change</vt:lpstr>
      <vt:lpstr>Experiences</vt:lpstr>
      <vt:lpstr>Positive Experiences</vt:lpstr>
      <vt:lpstr>Improvement Possibilities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presentation</dc:title>
  <cp:lastModifiedBy>Leslie Dahlberg</cp:lastModifiedBy>
  <cp:revision>4</cp:revision>
  <dcterms:modified xsi:type="dcterms:W3CDTF">2017-01-11T10:47:15Z</dcterms:modified>
</cp:coreProperties>
</file>

<file path=docProps/thumbnail.jpeg>
</file>